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5" r:id="rId1"/>
  </p:sldMasterIdLst>
  <p:notesMasterIdLst>
    <p:notesMasterId r:id="rId10"/>
  </p:notesMasterIdLst>
  <p:sldIdLst>
    <p:sldId id="256" r:id="rId2"/>
    <p:sldId id="259" r:id="rId3"/>
    <p:sldId id="262" r:id="rId4"/>
    <p:sldId id="264" r:id="rId5"/>
    <p:sldId id="261" r:id="rId6"/>
    <p:sldId id="263" r:id="rId7"/>
    <p:sldId id="265" r:id="rId8"/>
    <p:sldId id="2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718"/>
  </p:normalViewPr>
  <p:slideViewPr>
    <p:cSldViewPr snapToGrid="0" snapToObjects="1">
      <p:cViewPr varScale="1">
        <p:scale>
          <a:sx n="39" d="100"/>
          <a:sy n="39" d="100"/>
        </p:scale>
        <p:origin x="7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DFA2-A2F4-7A4F-8C24-6769989AD053}"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C86BA-94CA-CF4E-AE21-E0B51F7D4970}" type="slidenum">
              <a:rPr lang="en-US" smtClean="0"/>
              <a:t>‹#›</a:t>
            </a:fld>
            <a:endParaRPr lang="en-US"/>
          </a:p>
        </p:txBody>
      </p:sp>
    </p:spTree>
    <p:extLst>
      <p:ext uri="{BB962C8B-B14F-4D97-AF65-F5344CB8AC3E}">
        <p14:creationId xmlns:p14="http://schemas.microsoft.com/office/powerpoint/2010/main" val="322512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443760935646709/videos/174385919230353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pda.pcusa.org/pda/resource/liturgical-reflections-parklan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Presbyterian Disaster Assistance, or PDA as we call it, is one of most celebrated and effective programs of the Presbyterian Church.  It is one of 8 programs of the PMA’s Compassion, Peace and Justice Division supported by your Per Capita and Shared Mission Giving, and is one of the ministries supported by the OGHS offering received during Lent.  </a:t>
            </a:r>
            <a:r>
              <a:rPr lang="en-US"/>
              <a:t>PDA responds </a:t>
            </a:r>
            <a:r>
              <a:rPr lang="en-US" dirty="0"/>
              <a:t>in three areas.</a:t>
            </a:r>
          </a:p>
        </p:txBody>
      </p:sp>
      <p:sp>
        <p:nvSpPr>
          <p:cNvPr id="4" name="Slide Number Placeholder 3"/>
          <p:cNvSpPr>
            <a:spLocks noGrp="1"/>
          </p:cNvSpPr>
          <p:nvPr>
            <p:ph type="sldNum" sz="quarter" idx="10"/>
          </p:nvPr>
        </p:nvSpPr>
        <p:spPr/>
        <p:txBody>
          <a:bodyPr/>
          <a:lstStyle/>
          <a:p>
            <a:fld id="{CE1C86BA-94CA-CF4E-AE21-E0B51F7D4970}" type="slidenum">
              <a:rPr lang="en-US" smtClean="0"/>
              <a:t>1</a:t>
            </a:fld>
            <a:endParaRPr lang="en-US"/>
          </a:p>
        </p:txBody>
      </p:sp>
    </p:spTree>
    <p:extLst>
      <p:ext uri="{BB962C8B-B14F-4D97-AF65-F5344CB8AC3E}">
        <p14:creationId xmlns:p14="http://schemas.microsoft.com/office/powerpoint/2010/main" val="269041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Internationally, Nationally and Special projects.  You can see here a screen shot of PDA’s website and some of the international responses where we are working.</a:t>
            </a:r>
          </a:p>
        </p:txBody>
      </p:sp>
      <p:sp>
        <p:nvSpPr>
          <p:cNvPr id="4" name="Slide Number Placeholder 3"/>
          <p:cNvSpPr>
            <a:spLocks noGrp="1"/>
          </p:cNvSpPr>
          <p:nvPr>
            <p:ph type="sldNum" sz="quarter" idx="10"/>
          </p:nvPr>
        </p:nvSpPr>
        <p:spPr/>
        <p:txBody>
          <a:bodyPr/>
          <a:lstStyle/>
          <a:p>
            <a:fld id="{CE1C86BA-94CA-CF4E-AE21-E0B51F7D4970}" type="slidenum">
              <a:rPr lang="en-US" smtClean="0"/>
              <a:t>2</a:t>
            </a:fld>
            <a:endParaRPr lang="en-US"/>
          </a:p>
        </p:txBody>
      </p:sp>
    </p:spTree>
    <p:extLst>
      <p:ext uri="{BB962C8B-B14F-4D97-AF65-F5344CB8AC3E}">
        <p14:creationId xmlns:p14="http://schemas.microsoft.com/office/powerpoint/2010/main" val="2491277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PDA is active in these states.  They’ve been active in Michigan for the Flint Water Crisis.</a:t>
            </a:r>
          </a:p>
        </p:txBody>
      </p:sp>
      <p:sp>
        <p:nvSpPr>
          <p:cNvPr id="4" name="Slide Number Placeholder 3"/>
          <p:cNvSpPr>
            <a:spLocks noGrp="1"/>
          </p:cNvSpPr>
          <p:nvPr>
            <p:ph type="sldNum" sz="quarter" idx="10"/>
          </p:nvPr>
        </p:nvSpPr>
        <p:spPr/>
        <p:txBody>
          <a:bodyPr/>
          <a:lstStyle/>
          <a:p>
            <a:fld id="{CE1C86BA-94CA-CF4E-AE21-E0B51F7D4970}" type="slidenum">
              <a:rPr lang="en-US" smtClean="0"/>
              <a:t>3</a:t>
            </a:fld>
            <a:endParaRPr lang="en-US"/>
          </a:p>
        </p:txBody>
      </p:sp>
    </p:spTree>
    <p:extLst>
      <p:ext uri="{BB962C8B-B14F-4D97-AF65-F5344CB8AC3E}">
        <p14:creationId xmlns:p14="http://schemas.microsoft.com/office/powerpoint/2010/main" val="108521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these national crisis. </a:t>
            </a:r>
          </a:p>
        </p:txBody>
      </p:sp>
      <p:sp>
        <p:nvSpPr>
          <p:cNvPr id="4" name="Slide Number Placeholder 3"/>
          <p:cNvSpPr>
            <a:spLocks noGrp="1"/>
          </p:cNvSpPr>
          <p:nvPr>
            <p:ph type="sldNum" sz="quarter" idx="10"/>
          </p:nvPr>
        </p:nvSpPr>
        <p:spPr/>
        <p:txBody>
          <a:bodyPr/>
          <a:lstStyle/>
          <a:p>
            <a:fld id="{CE1C86BA-94CA-CF4E-AE21-E0B51F7D4970}" type="slidenum">
              <a:rPr lang="en-US" smtClean="0"/>
              <a:t>4</a:t>
            </a:fld>
            <a:endParaRPr lang="en-US"/>
          </a:p>
        </p:txBody>
      </p:sp>
    </p:spTree>
    <p:extLst>
      <p:ext uri="{BB962C8B-B14F-4D97-AF65-F5344CB8AC3E}">
        <p14:creationId xmlns:p14="http://schemas.microsoft.com/office/powerpoint/2010/main" val="360504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area of PDA work is in special projects.  PDA held a Disaster Preparedness Training for us at Battle Creek last summer sponsored by our PW.  Every congregation and presbytery needs to identify a point person or team to prepare.   After 9/11 PDA held a Retreat for first responders and clergy at Stony Point Conf. Center for Emotional / Spiritual Care.  Cully Culpepper, a member of our presbytery is a PDA volunteer who gets assigned to congregations who have experienced the trauma of sexual misconduct by a congregational leader.</a:t>
            </a:r>
          </a:p>
        </p:txBody>
      </p:sp>
      <p:sp>
        <p:nvSpPr>
          <p:cNvPr id="4" name="Slide Number Placeholder 3"/>
          <p:cNvSpPr>
            <a:spLocks noGrp="1"/>
          </p:cNvSpPr>
          <p:nvPr>
            <p:ph type="sldNum" sz="quarter" idx="10"/>
          </p:nvPr>
        </p:nvSpPr>
        <p:spPr/>
        <p:txBody>
          <a:bodyPr/>
          <a:lstStyle/>
          <a:p>
            <a:fld id="{CE1C86BA-94CA-CF4E-AE21-E0B51F7D4970}" type="slidenum">
              <a:rPr lang="en-US" smtClean="0"/>
              <a:t>5</a:t>
            </a:fld>
            <a:endParaRPr lang="en-US"/>
          </a:p>
        </p:txBody>
      </p:sp>
    </p:spTree>
    <p:extLst>
      <p:ext uri="{BB962C8B-B14F-4D97-AF65-F5344CB8AC3E}">
        <p14:creationId xmlns:p14="http://schemas.microsoft.com/office/powerpoint/2010/main" val="391055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Two days after the shooting at Marjory Stoneman Douglas High School in Parkland, PDA National Response Team (NRT) members trained in responding to public violence arrived in the Presbytery of Tropical Florida to provide a ministry of presence. The NRT members joined the Presbytery for a </a:t>
            </a:r>
            <a:r>
              <a:rPr lang="en-US" sz="1200" b="0" i="0" u="none" strike="noStrike" kern="1200" dirty="0">
                <a:solidFill>
                  <a:schemeClr val="tx1"/>
                </a:solidFill>
                <a:effectLst/>
                <a:latin typeface="+mn-lt"/>
                <a:ea typeface="+mn-ea"/>
                <a:cs typeface="+mn-cs"/>
                <a:hlinkClick r:id="rId3"/>
              </a:rPr>
              <a:t>community vigil</a:t>
            </a:r>
            <a:r>
              <a:rPr lang="en-US" sz="1200" b="0" i="0" kern="1200" dirty="0">
                <a:solidFill>
                  <a:schemeClr val="tx1"/>
                </a:solidFill>
                <a:effectLst/>
                <a:latin typeface="+mn-lt"/>
                <a:ea typeface="+mn-ea"/>
                <a:cs typeface="+mn-cs"/>
              </a:rPr>
              <a:t> and lead a discussion afterwards for pastors and faith leaders to discuss ways to deal with this tragedy and learn about PDA resources that are available to them. On Sunday the NRT members worshipped at PC(USA) churches nearby and were given the opportunity to give Minute for Missions on the work of PDA and their reasons for being present.. PDA staff assembled </a:t>
            </a:r>
            <a:r>
              <a:rPr lang="en-US" sz="1200" b="0" i="0" u="none" strike="noStrike" kern="1200" dirty="0">
                <a:solidFill>
                  <a:schemeClr val="tx1"/>
                </a:solidFill>
                <a:effectLst/>
                <a:latin typeface="+mn-lt"/>
                <a:ea typeface="+mn-ea"/>
                <a:cs typeface="+mn-cs"/>
                <a:hlinkClick r:id="rId4"/>
              </a:rPr>
              <a:t>liturgical reflections</a:t>
            </a:r>
            <a:r>
              <a:rPr lang="en-US" sz="1200" b="0" i="0" kern="1200" dirty="0">
                <a:solidFill>
                  <a:schemeClr val="tx1"/>
                </a:solidFill>
                <a:effectLst/>
                <a:latin typeface="+mn-lt"/>
                <a:ea typeface="+mn-ea"/>
                <a:cs typeface="+mn-cs"/>
              </a:rPr>
              <a:t> churches can use as a resource in the aftermath of this tragedy.</a:t>
            </a:r>
          </a:p>
          <a:p>
            <a:r>
              <a:rPr lang="en-US" sz="1200" b="0" i="1" kern="1200" dirty="0">
                <a:solidFill>
                  <a:schemeClr val="tx1"/>
                </a:solidFill>
                <a:effectLst/>
                <a:latin typeface="+mn-lt"/>
                <a:ea typeface="+mn-ea"/>
                <a:cs typeface="+mn-cs"/>
              </a:rPr>
              <a:t>Trigger</a:t>
            </a:r>
            <a:r>
              <a:rPr lang="en-US" sz="1200" b="0" i="0" kern="1200" dirty="0">
                <a:solidFill>
                  <a:schemeClr val="tx1"/>
                </a:solidFill>
                <a:effectLst/>
                <a:latin typeface="+mn-lt"/>
                <a:ea typeface="+mn-ea"/>
                <a:cs typeface="+mn-cs"/>
              </a:rPr>
              <a:t>, the award-winning documentary produced by PDA, frames gun violence as a disaster and public health issue.  It examines how one shooting impacts individuals, families and community.</a:t>
            </a:r>
          </a:p>
          <a:p>
            <a:endParaRPr lang="en-US" dirty="0"/>
          </a:p>
        </p:txBody>
      </p:sp>
      <p:sp>
        <p:nvSpPr>
          <p:cNvPr id="4" name="Slide Number Placeholder 3"/>
          <p:cNvSpPr>
            <a:spLocks noGrp="1"/>
          </p:cNvSpPr>
          <p:nvPr>
            <p:ph type="sldNum" sz="quarter" idx="10"/>
          </p:nvPr>
        </p:nvSpPr>
        <p:spPr/>
        <p:txBody>
          <a:bodyPr/>
          <a:lstStyle/>
          <a:p>
            <a:fld id="{CE1C86BA-94CA-CF4E-AE21-E0B51F7D4970}" type="slidenum">
              <a:rPr lang="en-US" smtClean="0"/>
              <a:t>6</a:t>
            </a:fld>
            <a:endParaRPr lang="en-US"/>
          </a:p>
        </p:txBody>
      </p:sp>
    </p:spTree>
    <p:extLst>
      <p:ext uri="{BB962C8B-B14F-4D97-AF65-F5344CB8AC3E}">
        <p14:creationId xmlns:p14="http://schemas.microsoft.com/office/powerpoint/2010/main" val="5364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Three weeks ago, we experienced flooding in our region.  I requested  Presbyterian Disaster Assistance. We were assigned Jan Spence, a PDA volunteer. She connected me with Michigan VOAD, a group which coordinates volunteer responses with helping agencies. MARCs (Multi Agency Response Cites) have been set up in affected cities where families may go to receive assistance. First Presbyterian in Niles is hosting a MARC Friday, Saturday and this Monday. The Presbytery of Lake Michigan has received an initial $7500 grant for hiring a response coordinator. Elder Tammy Stanton is filling that position in Niles.</a:t>
            </a:r>
            <a:endParaRPr lang="en-US" dirty="0"/>
          </a:p>
        </p:txBody>
      </p:sp>
      <p:sp>
        <p:nvSpPr>
          <p:cNvPr id="4" name="Slide Number Placeholder 3"/>
          <p:cNvSpPr>
            <a:spLocks noGrp="1"/>
          </p:cNvSpPr>
          <p:nvPr>
            <p:ph type="sldNum" sz="quarter" idx="10"/>
          </p:nvPr>
        </p:nvSpPr>
        <p:spPr/>
        <p:txBody>
          <a:bodyPr/>
          <a:lstStyle/>
          <a:p>
            <a:fld id="{CE1C86BA-94CA-CF4E-AE21-E0B51F7D4970}" type="slidenum">
              <a:rPr lang="en-US" smtClean="0"/>
              <a:t>7</a:t>
            </a:fld>
            <a:endParaRPr lang="en-US"/>
          </a:p>
        </p:txBody>
      </p:sp>
    </p:spTree>
    <p:extLst>
      <p:ext uri="{BB962C8B-B14F-4D97-AF65-F5344CB8AC3E}">
        <p14:creationId xmlns:p14="http://schemas.microsoft.com/office/powerpoint/2010/main" val="238719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PDA, VOAD, the Red Cross welcomes and trains volunteers.  The Red Cross has provided the initial response and assessment.  Clean up will be needed as the water </a:t>
            </a:r>
            <a:r>
              <a:rPr lang="en-US" dirty="0" err="1"/>
              <a:t>receeds</a:t>
            </a:r>
            <a:r>
              <a:rPr lang="en-US" dirty="0"/>
              <a:t>.  PDA excels in our organization and staying power for long term recovery, setting up the infrastructure for hosting clean up teams.  PDA also encourages congregations to get involved by preparing Gifts of the Heart Kits, coordinated with CWS.  This web site provides assembly instructions.  You can support any of these responses with a designated gift.  But your OHGS gift empowers the church to respond immediately.  Please give generously.  </a:t>
            </a:r>
          </a:p>
        </p:txBody>
      </p:sp>
      <p:sp>
        <p:nvSpPr>
          <p:cNvPr id="4" name="Slide Number Placeholder 3"/>
          <p:cNvSpPr>
            <a:spLocks noGrp="1"/>
          </p:cNvSpPr>
          <p:nvPr>
            <p:ph type="sldNum" sz="quarter" idx="10"/>
          </p:nvPr>
        </p:nvSpPr>
        <p:spPr/>
        <p:txBody>
          <a:bodyPr/>
          <a:lstStyle/>
          <a:p>
            <a:fld id="{CE1C86BA-94CA-CF4E-AE21-E0B51F7D4970}" type="slidenum">
              <a:rPr lang="en-US" smtClean="0"/>
              <a:t>8</a:t>
            </a:fld>
            <a:endParaRPr lang="en-US"/>
          </a:p>
        </p:txBody>
      </p:sp>
    </p:spTree>
    <p:extLst>
      <p:ext uri="{BB962C8B-B14F-4D97-AF65-F5344CB8AC3E}">
        <p14:creationId xmlns:p14="http://schemas.microsoft.com/office/powerpoint/2010/main" val="301315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7132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66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733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62112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342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7718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780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2931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95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981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934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48A87A34-81AB-432B-8DAE-1953F412C126}" type="datetimeFigureOut">
              <a:rPr lang="en-US" smtClean="0"/>
              <a:pPr/>
              <a:t>3/12/2018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083553"/>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BF2B5-40B6-0A46-810D-208E2AB70586}"/>
              </a:ext>
            </a:extLst>
          </p:cNvPr>
          <p:cNvSpPr>
            <a:spLocks noGrp="1"/>
          </p:cNvSpPr>
          <p:nvPr>
            <p:ph type="ctrTitle"/>
          </p:nvPr>
        </p:nvSpPr>
        <p:spPr/>
        <p:txBody>
          <a:bodyPr>
            <a:normAutofit fontScale="90000"/>
          </a:bodyPr>
          <a:lstStyle/>
          <a:p>
            <a:r>
              <a:rPr lang="en-US" dirty="0"/>
              <a:t>Presbyterian Disaster Assistance</a:t>
            </a:r>
          </a:p>
        </p:txBody>
      </p:sp>
      <p:sp>
        <p:nvSpPr>
          <p:cNvPr id="3" name="Subtitle 2">
            <a:extLst>
              <a:ext uri="{FF2B5EF4-FFF2-40B4-BE49-F238E27FC236}">
                <a16:creationId xmlns:a16="http://schemas.microsoft.com/office/drawing/2014/main" xmlns="" id="{19A627B8-E712-3645-9780-8C1EEC38638D}"/>
              </a:ext>
            </a:extLst>
          </p:cNvPr>
          <p:cNvSpPr>
            <a:spLocks noGrp="1"/>
          </p:cNvSpPr>
          <p:nvPr>
            <p:ph type="subTitle" idx="1"/>
          </p:nvPr>
        </p:nvSpPr>
        <p:spPr/>
        <p:txBody>
          <a:bodyPr/>
          <a:lstStyle/>
          <a:p>
            <a:r>
              <a:rPr lang="en-US" dirty="0"/>
              <a:t>PDA</a:t>
            </a:r>
          </a:p>
        </p:txBody>
      </p:sp>
    </p:spTree>
    <p:extLst>
      <p:ext uri="{BB962C8B-B14F-4D97-AF65-F5344CB8AC3E}">
        <p14:creationId xmlns:p14="http://schemas.microsoft.com/office/powerpoint/2010/main" val="409494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71ED0-FB91-C24D-AC83-B90C6C9CC4EB}"/>
              </a:ext>
            </a:extLst>
          </p:cNvPr>
          <p:cNvSpPr>
            <a:spLocks noGrp="1"/>
          </p:cNvSpPr>
          <p:nvPr>
            <p:ph type="title"/>
          </p:nvPr>
        </p:nvSpPr>
        <p:spPr>
          <a:xfrm>
            <a:off x="2708790" y="269441"/>
            <a:ext cx="7958331" cy="1077229"/>
          </a:xfrm>
        </p:spPr>
        <p:txBody>
          <a:bodyPr/>
          <a:lstStyle/>
          <a:p>
            <a:r>
              <a:rPr lang="en-US" dirty="0"/>
              <a:t>International Response</a:t>
            </a:r>
          </a:p>
        </p:txBody>
      </p:sp>
      <p:pic>
        <p:nvPicPr>
          <p:cNvPr id="5" name="Content Placeholder 4">
            <a:extLst>
              <a:ext uri="{FF2B5EF4-FFF2-40B4-BE49-F238E27FC236}">
                <a16:creationId xmlns:a16="http://schemas.microsoft.com/office/drawing/2014/main" xmlns="" id="{077C8C8C-750E-D34C-BF43-95B3DC8F7612}"/>
              </a:ext>
            </a:extLst>
          </p:cNvPr>
          <p:cNvPicPr>
            <a:picLocks noGrp="1" noChangeAspect="1"/>
          </p:cNvPicPr>
          <p:nvPr>
            <p:ph idx="1"/>
          </p:nvPr>
        </p:nvPicPr>
        <p:blipFill>
          <a:blip r:embed="rId3"/>
          <a:stretch>
            <a:fillRect/>
          </a:stretch>
        </p:blipFill>
        <p:spPr>
          <a:xfrm>
            <a:off x="1758649" y="937753"/>
            <a:ext cx="7690152" cy="5110595"/>
          </a:xfrm>
        </p:spPr>
      </p:pic>
      <p:sp>
        <p:nvSpPr>
          <p:cNvPr id="6" name="TextBox 5">
            <a:extLst>
              <a:ext uri="{FF2B5EF4-FFF2-40B4-BE49-F238E27FC236}">
                <a16:creationId xmlns:a16="http://schemas.microsoft.com/office/drawing/2014/main" xmlns="" id="{3B950C23-78D4-0142-BCC6-AD3CC640C8B1}"/>
              </a:ext>
            </a:extLst>
          </p:cNvPr>
          <p:cNvSpPr txBox="1"/>
          <p:nvPr/>
        </p:nvSpPr>
        <p:spPr>
          <a:xfrm>
            <a:off x="6687955" y="6180667"/>
            <a:ext cx="4647426" cy="369332"/>
          </a:xfrm>
          <a:prstGeom prst="rect">
            <a:avLst/>
          </a:prstGeom>
          <a:noFill/>
        </p:spPr>
        <p:txBody>
          <a:bodyPr wrap="none" rtlCol="0">
            <a:spAutoFit/>
          </a:bodyPr>
          <a:lstStyle/>
          <a:p>
            <a:r>
              <a:rPr lang="en-US" dirty="0"/>
              <a:t>http://</a:t>
            </a:r>
            <a:r>
              <a:rPr lang="en-US" dirty="0" err="1"/>
              <a:t>pda.pcusa.org</a:t>
            </a:r>
            <a:r>
              <a:rPr lang="en-US" dirty="0"/>
              <a:t>/situations/international/</a:t>
            </a:r>
          </a:p>
        </p:txBody>
      </p:sp>
    </p:spTree>
    <p:extLst>
      <p:ext uri="{BB962C8B-B14F-4D97-AF65-F5344CB8AC3E}">
        <p14:creationId xmlns:p14="http://schemas.microsoft.com/office/powerpoint/2010/main" val="26270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B12BF-0CAB-1642-8EA2-9058B1C297EA}"/>
              </a:ext>
            </a:extLst>
          </p:cNvPr>
          <p:cNvSpPr>
            <a:spLocks noGrp="1"/>
          </p:cNvSpPr>
          <p:nvPr>
            <p:ph type="title"/>
          </p:nvPr>
        </p:nvSpPr>
        <p:spPr>
          <a:xfrm>
            <a:off x="2561008" y="435523"/>
            <a:ext cx="7958331" cy="1077229"/>
          </a:xfrm>
        </p:spPr>
        <p:txBody>
          <a:bodyPr/>
          <a:lstStyle/>
          <a:p>
            <a:r>
              <a:rPr lang="en-US" dirty="0"/>
              <a:t>National Response</a:t>
            </a:r>
          </a:p>
        </p:txBody>
      </p:sp>
      <p:pic>
        <p:nvPicPr>
          <p:cNvPr id="5" name="Content Placeholder 4">
            <a:extLst>
              <a:ext uri="{FF2B5EF4-FFF2-40B4-BE49-F238E27FC236}">
                <a16:creationId xmlns:a16="http://schemas.microsoft.com/office/drawing/2014/main" xmlns="" id="{8BFF4427-EBA0-EB47-8001-62AC2C02B329}"/>
              </a:ext>
            </a:extLst>
          </p:cNvPr>
          <p:cNvPicPr>
            <a:picLocks noGrp="1" noChangeAspect="1"/>
          </p:cNvPicPr>
          <p:nvPr>
            <p:ph idx="1"/>
          </p:nvPr>
        </p:nvPicPr>
        <p:blipFill>
          <a:blip r:embed="rId3"/>
          <a:stretch>
            <a:fillRect/>
          </a:stretch>
        </p:blipFill>
        <p:spPr>
          <a:xfrm>
            <a:off x="1103746" y="1177337"/>
            <a:ext cx="7329054" cy="4963840"/>
          </a:xfrm>
        </p:spPr>
      </p:pic>
      <p:sp>
        <p:nvSpPr>
          <p:cNvPr id="6" name="TextBox 5">
            <a:extLst>
              <a:ext uri="{FF2B5EF4-FFF2-40B4-BE49-F238E27FC236}">
                <a16:creationId xmlns:a16="http://schemas.microsoft.com/office/drawing/2014/main" xmlns="" id="{5B4E62E5-DCB3-4C41-8548-BE297E3C783A}"/>
              </a:ext>
            </a:extLst>
          </p:cNvPr>
          <p:cNvSpPr txBox="1"/>
          <p:nvPr/>
        </p:nvSpPr>
        <p:spPr>
          <a:xfrm>
            <a:off x="7213601" y="6316133"/>
            <a:ext cx="4198585" cy="369332"/>
          </a:xfrm>
          <a:prstGeom prst="rect">
            <a:avLst/>
          </a:prstGeom>
          <a:noFill/>
        </p:spPr>
        <p:txBody>
          <a:bodyPr wrap="none" rtlCol="0">
            <a:spAutoFit/>
          </a:bodyPr>
          <a:lstStyle/>
          <a:p>
            <a:r>
              <a:rPr lang="en-US" dirty="0"/>
              <a:t>http://</a:t>
            </a:r>
            <a:r>
              <a:rPr lang="en-US" dirty="0" err="1"/>
              <a:t>pda.pcusa.org</a:t>
            </a:r>
            <a:r>
              <a:rPr lang="en-US" dirty="0"/>
              <a:t>/situations/national/</a:t>
            </a:r>
          </a:p>
        </p:txBody>
      </p:sp>
    </p:spTree>
    <p:extLst>
      <p:ext uri="{BB962C8B-B14F-4D97-AF65-F5344CB8AC3E}">
        <p14:creationId xmlns:p14="http://schemas.microsoft.com/office/powerpoint/2010/main" val="374989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CEE62-36C7-E34B-87B8-7493BDCD5940}"/>
              </a:ext>
            </a:extLst>
          </p:cNvPr>
          <p:cNvSpPr>
            <a:spLocks noGrp="1"/>
          </p:cNvSpPr>
          <p:nvPr>
            <p:ph type="title"/>
          </p:nvPr>
        </p:nvSpPr>
        <p:spPr/>
        <p:txBody>
          <a:bodyPr/>
          <a:lstStyle/>
          <a:p>
            <a:r>
              <a:rPr lang="en-US" dirty="0"/>
              <a:t>National Responses</a:t>
            </a:r>
          </a:p>
        </p:txBody>
      </p:sp>
      <p:pic>
        <p:nvPicPr>
          <p:cNvPr id="5" name="Content Placeholder 4">
            <a:extLst>
              <a:ext uri="{FF2B5EF4-FFF2-40B4-BE49-F238E27FC236}">
                <a16:creationId xmlns:a16="http://schemas.microsoft.com/office/drawing/2014/main" xmlns="" id="{FE263A2E-3141-3149-B78A-12416139BA69}"/>
              </a:ext>
            </a:extLst>
          </p:cNvPr>
          <p:cNvPicPr>
            <a:picLocks noGrp="1" noChangeAspect="1"/>
          </p:cNvPicPr>
          <p:nvPr>
            <p:ph idx="1"/>
          </p:nvPr>
        </p:nvPicPr>
        <p:blipFill>
          <a:blip r:embed="rId3"/>
          <a:stretch>
            <a:fillRect/>
          </a:stretch>
        </p:blipFill>
        <p:spPr>
          <a:xfrm>
            <a:off x="1070631" y="1885285"/>
            <a:ext cx="10220824" cy="4049108"/>
          </a:xfrm>
        </p:spPr>
      </p:pic>
    </p:spTree>
    <p:extLst>
      <p:ext uri="{BB962C8B-B14F-4D97-AF65-F5344CB8AC3E}">
        <p14:creationId xmlns:p14="http://schemas.microsoft.com/office/powerpoint/2010/main" val="1718308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EC82E9-2048-804A-BF9A-AE2015DA7FFB}"/>
              </a:ext>
            </a:extLst>
          </p:cNvPr>
          <p:cNvSpPr>
            <a:spLocks noGrp="1"/>
          </p:cNvSpPr>
          <p:nvPr>
            <p:ph type="title"/>
          </p:nvPr>
        </p:nvSpPr>
        <p:spPr/>
        <p:txBody>
          <a:bodyPr/>
          <a:lstStyle/>
          <a:p>
            <a:r>
              <a:rPr lang="en-US" dirty="0"/>
              <a:t>Special Projects</a:t>
            </a:r>
          </a:p>
        </p:txBody>
      </p:sp>
      <p:pic>
        <p:nvPicPr>
          <p:cNvPr id="5" name="Content Placeholder 4">
            <a:extLst>
              <a:ext uri="{FF2B5EF4-FFF2-40B4-BE49-F238E27FC236}">
                <a16:creationId xmlns:a16="http://schemas.microsoft.com/office/drawing/2014/main" xmlns="" id="{82DC8D2C-B64F-784B-9684-07DA60DB1F07}"/>
              </a:ext>
            </a:extLst>
          </p:cNvPr>
          <p:cNvPicPr>
            <a:picLocks noGrp="1" noChangeAspect="1"/>
          </p:cNvPicPr>
          <p:nvPr>
            <p:ph idx="1"/>
          </p:nvPr>
        </p:nvPicPr>
        <p:blipFill>
          <a:blip r:embed="rId3"/>
          <a:stretch>
            <a:fillRect/>
          </a:stretch>
        </p:blipFill>
        <p:spPr>
          <a:xfrm>
            <a:off x="1094510" y="1509083"/>
            <a:ext cx="4694956" cy="5156880"/>
          </a:xfrm>
        </p:spPr>
      </p:pic>
      <p:pic>
        <p:nvPicPr>
          <p:cNvPr id="7" name="Picture 6">
            <a:extLst>
              <a:ext uri="{FF2B5EF4-FFF2-40B4-BE49-F238E27FC236}">
                <a16:creationId xmlns:a16="http://schemas.microsoft.com/office/drawing/2014/main" xmlns="" id="{88D13BD6-48A6-D143-8DFF-B397B5727C1C}"/>
              </a:ext>
            </a:extLst>
          </p:cNvPr>
          <p:cNvPicPr>
            <a:picLocks noChangeAspect="1"/>
          </p:cNvPicPr>
          <p:nvPr/>
        </p:nvPicPr>
        <p:blipFill>
          <a:blip r:embed="rId4"/>
          <a:stretch>
            <a:fillRect/>
          </a:stretch>
        </p:blipFill>
        <p:spPr>
          <a:xfrm>
            <a:off x="5894532" y="4068781"/>
            <a:ext cx="5258377" cy="2597181"/>
          </a:xfrm>
          <a:prstGeom prst="rect">
            <a:avLst/>
          </a:prstGeom>
        </p:spPr>
      </p:pic>
    </p:spTree>
    <p:extLst>
      <p:ext uri="{BB962C8B-B14F-4D97-AF65-F5344CB8AC3E}">
        <p14:creationId xmlns:p14="http://schemas.microsoft.com/office/powerpoint/2010/main" val="370572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83A580-4B14-9940-9309-EE0154D5B14C}"/>
              </a:ext>
            </a:extLst>
          </p:cNvPr>
          <p:cNvSpPr>
            <a:spLocks noGrp="1"/>
          </p:cNvSpPr>
          <p:nvPr>
            <p:ph type="title"/>
          </p:nvPr>
        </p:nvSpPr>
        <p:spPr>
          <a:xfrm>
            <a:off x="2625663" y="572529"/>
            <a:ext cx="7958331" cy="1077229"/>
          </a:xfrm>
        </p:spPr>
        <p:txBody>
          <a:bodyPr>
            <a:normAutofit fontScale="90000"/>
          </a:bodyPr>
          <a:lstStyle/>
          <a:p>
            <a:r>
              <a:rPr lang="en-US" b="1" dirty="0"/>
              <a:t>In the aftermath of the Parkland, FL shooting</a:t>
            </a:r>
            <a:br>
              <a:rPr lang="en-US" b="1" dirty="0"/>
            </a:br>
            <a:endParaRPr lang="en-US" dirty="0"/>
          </a:p>
        </p:txBody>
      </p:sp>
      <p:pic>
        <p:nvPicPr>
          <p:cNvPr id="5" name="Content Placeholder 4">
            <a:extLst>
              <a:ext uri="{FF2B5EF4-FFF2-40B4-BE49-F238E27FC236}">
                <a16:creationId xmlns:a16="http://schemas.microsoft.com/office/drawing/2014/main" xmlns="" id="{77AA93D1-D775-2742-A483-3FAFE64B0EE7}"/>
              </a:ext>
            </a:extLst>
          </p:cNvPr>
          <p:cNvPicPr>
            <a:picLocks noGrp="1" noChangeAspect="1"/>
          </p:cNvPicPr>
          <p:nvPr>
            <p:ph idx="1"/>
          </p:nvPr>
        </p:nvPicPr>
        <p:blipFill>
          <a:blip r:embed="rId3"/>
          <a:stretch>
            <a:fillRect/>
          </a:stretch>
        </p:blipFill>
        <p:spPr>
          <a:xfrm>
            <a:off x="1177636" y="1377500"/>
            <a:ext cx="7384473" cy="5480500"/>
          </a:xfrm>
        </p:spPr>
      </p:pic>
    </p:spTree>
    <p:extLst>
      <p:ext uri="{BB962C8B-B14F-4D97-AF65-F5344CB8AC3E}">
        <p14:creationId xmlns:p14="http://schemas.microsoft.com/office/powerpoint/2010/main" val="314378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95A75-C828-934D-8902-85E348E975DB}"/>
              </a:ext>
            </a:extLst>
          </p:cNvPr>
          <p:cNvSpPr>
            <a:spLocks noGrp="1"/>
          </p:cNvSpPr>
          <p:nvPr>
            <p:ph type="title"/>
          </p:nvPr>
        </p:nvSpPr>
        <p:spPr/>
        <p:txBody>
          <a:bodyPr/>
          <a:lstStyle/>
          <a:p>
            <a:r>
              <a:rPr lang="en-US" dirty="0"/>
              <a:t>FLOOD RESPONSE  HERE</a:t>
            </a:r>
          </a:p>
        </p:txBody>
      </p:sp>
      <p:pic>
        <p:nvPicPr>
          <p:cNvPr id="5" name="Content Placeholder 4">
            <a:extLst>
              <a:ext uri="{FF2B5EF4-FFF2-40B4-BE49-F238E27FC236}">
                <a16:creationId xmlns:a16="http://schemas.microsoft.com/office/drawing/2014/main" xmlns="" id="{3E3ED772-4988-0448-BFF7-CBBE92A45825}"/>
              </a:ext>
            </a:extLst>
          </p:cNvPr>
          <p:cNvPicPr>
            <a:picLocks noGrp="1" noChangeAspect="1"/>
          </p:cNvPicPr>
          <p:nvPr>
            <p:ph idx="1"/>
          </p:nvPr>
        </p:nvPicPr>
        <p:blipFill>
          <a:blip r:embed="rId3"/>
          <a:stretch>
            <a:fillRect/>
          </a:stretch>
        </p:blipFill>
        <p:spPr>
          <a:xfrm>
            <a:off x="1151466" y="1630718"/>
            <a:ext cx="9973733" cy="5127059"/>
          </a:xfrm>
        </p:spPr>
      </p:pic>
    </p:spTree>
    <p:extLst>
      <p:ext uri="{BB962C8B-B14F-4D97-AF65-F5344CB8AC3E}">
        <p14:creationId xmlns:p14="http://schemas.microsoft.com/office/powerpoint/2010/main" val="411597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E8604-EF86-994E-B31A-88F8AF1919B2}"/>
              </a:ext>
            </a:extLst>
          </p:cNvPr>
          <p:cNvSpPr>
            <a:spLocks noGrp="1"/>
          </p:cNvSpPr>
          <p:nvPr>
            <p:ph type="title"/>
          </p:nvPr>
        </p:nvSpPr>
        <p:spPr/>
        <p:txBody>
          <a:bodyPr>
            <a:normAutofit/>
          </a:bodyPr>
          <a:lstStyle/>
          <a:p>
            <a:r>
              <a:rPr lang="en-US" sz="4000" dirty="0"/>
              <a:t>Gift of the Heart Kits</a:t>
            </a:r>
          </a:p>
        </p:txBody>
      </p:sp>
      <p:sp>
        <p:nvSpPr>
          <p:cNvPr id="8" name="Content Placeholder 7">
            <a:extLst>
              <a:ext uri="{FF2B5EF4-FFF2-40B4-BE49-F238E27FC236}">
                <a16:creationId xmlns:a16="http://schemas.microsoft.com/office/drawing/2014/main" xmlns="" id="{5B088C62-38B6-B844-8E53-B8BE3633A41F}"/>
              </a:ext>
            </a:extLst>
          </p:cNvPr>
          <p:cNvSpPr>
            <a:spLocks noGrp="1"/>
          </p:cNvSpPr>
          <p:nvPr>
            <p:ph idx="1"/>
          </p:nvPr>
        </p:nvSpPr>
        <p:spPr>
          <a:xfrm>
            <a:off x="2692703" y="575733"/>
            <a:ext cx="8263164" cy="6163734"/>
          </a:xfrm>
        </p:spPr>
        <p:txBody>
          <a:bodyPr>
            <a:normAutofit/>
          </a:bodyPr>
          <a:lstStyle/>
          <a:p>
            <a:r>
              <a:rPr lang="en-US" sz="2800" dirty="0"/>
              <a:t>Clean Buckets</a:t>
            </a:r>
          </a:p>
          <a:p>
            <a:r>
              <a:rPr lang="en-US" sz="2800" dirty="0"/>
              <a:t>Hygiene Kits</a:t>
            </a:r>
          </a:p>
          <a:p>
            <a:r>
              <a:rPr lang="en-US" sz="2800" dirty="0"/>
              <a:t>School Kits</a:t>
            </a:r>
          </a:p>
          <a:p>
            <a:r>
              <a:rPr lang="en-US" sz="2800" dirty="0"/>
              <a:t>http://</a:t>
            </a:r>
            <a:r>
              <a:rPr lang="en-US" sz="2800" dirty="0" err="1"/>
              <a:t>pda.pcusa.org</a:t>
            </a:r>
            <a:r>
              <a:rPr lang="en-US" sz="2800" dirty="0"/>
              <a:t>/page/act/</a:t>
            </a:r>
          </a:p>
          <a:p>
            <a:endParaRPr lang="en-US" sz="2800" dirty="0"/>
          </a:p>
        </p:txBody>
      </p:sp>
    </p:spTree>
    <p:extLst>
      <p:ext uri="{BB962C8B-B14F-4D97-AF65-F5344CB8AC3E}">
        <p14:creationId xmlns:p14="http://schemas.microsoft.com/office/powerpoint/2010/main" val="1510884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{CF42B3BC-13F4-5A43-9542-C0D6906F46FB}tf16401378</Template>
  <TotalTime>1292</TotalTime>
  <Words>498</Words>
  <Application>Microsoft Office PowerPoint</Application>
  <PresentationFormat>Widescreen</PresentationFormat>
  <Paragraphs>32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MS Shell Dlg 2</vt:lpstr>
      <vt:lpstr>Wingdings</vt:lpstr>
      <vt:lpstr>Wingdings 3</vt:lpstr>
      <vt:lpstr>Madison</vt:lpstr>
      <vt:lpstr>Presbyterian Disaster Assistance</vt:lpstr>
      <vt:lpstr>International Response</vt:lpstr>
      <vt:lpstr>National Response</vt:lpstr>
      <vt:lpstr>National Responses</vt:lpstr>
      <vt:lpstr>Special Projects</vt:lpstr>
      <vt:lpstr>In the aftermath of the Parkland, FL shooting </vt:lpstr>
      <vt:lpstr>FLOOD RESPONSE  HERE</vt:lpstr>
      <vt:lpstr>Gift of the Heart Kits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Presby Speak</dc:title>
  <dc:creator>Microsoft Office User</dc:creator>
  <cp:lastModifiedBy>PLM-Office</cp:lastModifiedBy>
  <cp:revision>14</cp:revision>
  <dcterms:created xsi:type="dcterms:W3CDTF">2018-03-10T15:35:06Z</dcterms:created>
  <dcterms:modified xsi:type="dcterms:W3CDTF">2018-03-12T17:45:34Z</dcterms:modified>
</cp:coreProperties>
</file>